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67" r:id="rId3"/>
    <p:sldId id="257" r:id="rId4"/>
    <p:sldId id="274" r:id="rId5"/>
    <p:sldId id="276" r:id="rId6"/>
    <p:sldId id="275" r:id="rId7"/>
    <p:sldId id="277" r:id="rId8"/>
    <p:sldId id="278" r:id="rId9"/>
    <p:sldId id="279" r:id="rId10"/>
    <p:sldId id="280" r:id="rId11"/>
    <p:sldId id="281" r:id="rId12"/>
    <p:sldId id="285" r:id="rId13"/>
    <p:sldId id="258" r:id="rId14"/>
    <p:sldId id="282" r:id="rId15"/>
    <p:sldId id="260" r:id="rId16"/>
    <p:sldId id="261" r:id="rId17"/>
    <p:sldId id="262" r:id="rId18"/>
    <p:sldId id="263" r:id="rId19"/>
    <p:sldId id="283" r:id="rId20"/>
    <p:sldId id="259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92" y="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B409D-E2E2-4D01-90DF-E29E6E173C12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D9874-73E2-4BB9-BDF7-96409D0F71D9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4460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Erasmus+ ist das EU-Programm für allgemeine und berufliche Bildung, Jugend und Sport. Die Förderung der europaweiten Zusammenarbeit in allen Bildungsbereichen ist ein wichtiges Anliegen der Europäischen Union. Auf dem Weg zu einem gemeinsamen </a:t>
            </a:r>
            <a:r>
              <a:rPr lang="de-DE" dirty="0" err="1"/>
              <a:t>Eu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In einer Kooperationspartnerschaft können verschiedene Einrichtungen zu einem selbstgewählten Thema aus dem Schulbereich zusammenarbeiten, zum Beispiel Digitalisierung, Inklusion, Bildungsgerechtigkeit, Erzieherinnenausbildung, MINT-Förderung und mehr.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D9874-73E2-4BB9-BDF7-96409D0F71D9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6864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2C82-9704-4186-9E89-BA8DB3F89EF6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F6E-9F54-4638-B12D-EAFE8E972650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4896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2C82-9704-4186-9E89-BA8DB3F89EF6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F6E-9F54-4638-B12D-EAFE8E972650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273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2C82-9704-4186-9E89-BA8DB3F89EF6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F6E-9F54-4638-B12D-EAFE8E972650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7903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2C82-9704-4186-9E89-BA8DB3F89EF6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F6E-9F54-4638-B12D-EAFE8E972650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4545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2C82-9704-4186-9E89-BA8DB3F89EF6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F6E-9F54-4638-B12D-EAFE8E972650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713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2C82-9704-4186-9E89-BA8DB3F89EF6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F6E-9F54-4638-B12D-EAFE8E972650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572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2C82-9704-4186-9E89-BA8DB3F89EF6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F6E-9F54-4638-B12D-EAFE8E972650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1206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2C82-9704-4186-9E89-BA8DB3F89EF6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F6E-9F54-4638-B12D-EAFE8E972650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7217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2C82-9704-4186-9E89-BA8DB3F89EF6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F6E-9F54-4638-B12D-EAFE8E972650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6343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2C82-9704-4186-9E89-BA8DB3F89EF6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F6E-9F54-4638-B12D-EAFE8E972650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6625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2C82-9704-4186-9E89-BA8DB3F89EF6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F6E-9F54-4638-B12D-EAFE8E972650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8971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2C82-9704-4186-9E89-BA8DB3F89EF6}" type="datetimeFigureOut">
              <a:rPr lang="en-SE" smtClean="0"/>
              <a:t>09/25/2023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8F6E-9F54-4638-B12D-EAFE8E972650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8405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6240-AC3E-4410-B44D-BF39656F7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Children in the climate crisis</a:t>
            </a:r>
            <a:endParaRPr lang="en-SE" b="1" dirty="0"/>
          </a:p>
        </p:txBody>
      </p:sp>
    </p:spTree>
    <p:extLst>
      <p:ext uri="{BB962C8B-B14F-4D97-AF65-F5344CB8AC3E}">
        <p14:creationId xmlns:p14="http://schemas.microsoft.com/office/powerpoint/2010/main" val="75457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F8ABE-003E-4E1B-8F5F-2B668234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1" y="0"/>
            <a:ext cx="1066179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1C4278-D313-4A0F-BC2F-9221454C5A22}"/>
              </a:ext>
            </a:extLst>
          </p:cNvPr>
          <p:cNvSpPr/>
          <p:nvPr/>
        </p:nvSpPr>
        <p:spPr>
          <a:xfrm>
            <a:off x="763171" y="65986"/>
            <a:ext cx="5062889" cy="796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A45B92-9239-4A60-BBC5-BCF28307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26" y="-95394"/>
            <a:ext cx="10515600" cy="1325563"/>
          </a:xfrm>
        </p:spPr>
        <p:txBody>
          <a:bodyPr/>
          <a:lstStyle/>
          <a:p>
            <a:r>
              <a:rPr lang="en-US" b="1" dirty="0"/>
              <a:t>Partner of the project</a:t>
            </a:r>
            <a:endParaRPr lang="en-SE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4AC681-9249-49FB-8523-7755AAAC27DC}"/>
              </a:ext>
            </a:extLst>
          </p:cNvPr>
          <p:cNvSpPr/>
          <p:nvPr/>
        </p:nvSpPr>
        <p:spPr>
          <a:xfrm>
            <a:off x="6513921" y="3153809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55F28-DDCD-49AE-A1BF-2A1089C80568}"/>
              </a:ext>
            </a:extLst>
          </p:cNvPr>
          <p:cNvSpPr/>
          <p:nvPr/>
        </p:nvSpPr>
        <p:spPr>
          <a:xfrm>
            <a:off x="10088251" y="93578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B0ECAA-1B93-4544-B514-D0D996CB926D}"/>
              </a:ext>
            </a:extLst>
          </p:cNvPr>
          <p:cNvSpPr/>
          <p:nvPr/>
        </p:nvSpPr>
        <p:spPr>
          <a:xfrm>
            <a:off x="7495879" y="5879726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30EBC74-A29F-4AD3-9C89-8E20E26E64E6}"/>
              </a:ext>
            </a:extLst>
          </p:cNvPr>
          <p:cNvSpPr/>
          <p:nvPr/>
        </p:nvSpPr>
        <p:spPr>
          <a:xfrm rot="21086496">
            <a:off x="4502334" y="4176840"/>
            <a:ext cx="2411190" cy="134049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E76AC-D89B-47B2-B36E-F706543A7D0D}"/>
              </a:ext>
            </a:extLst>
          </p:cNvPr>
          <p:cNvSpPr/>
          <p:nvPr/>
        </p:nvSpPr>
        <p:spPr>
          <a:xfrm>
            <a:off x="3294615" y="1948071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DD4E1A-5F7C-47A9-ABAD-84F20B2DE141}"/>
              </a:ext>
            </a:extLst>
          </p:cNvPr>
          <p:cNvSpPr/>
          <p:nvPr/>
        </p:nvSpPr>
        <p:spPr>
          <a:xfrm>
            <a:off x="8891046" y="1948071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14C468-32C1-4CE2-BCAB-E42A0F298227}"/>
              </a:ext>
            </a:extLst>
          </p:cNvPr>
          <p:cNvSpPr/>
          <p:nvPr/>
        </p:nvSpPr>
        <p:spPr>
          <a:xfrm>
            <a:off x="5271154" y="6042338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DC08B-D30C-4375-990A-753332B098A2}"/>
              </a:ext>
            </a:extLst>
          </p:cNvPr>
          <p:cNvSpPr txBox="1"/>
          <p:nvPr/>
        </p:nvSpPr>
        <p:spPr>
          <a:xfrm>
            <a:off x="4850386" y="4527514"/>
            <a:ext cx="19513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Collegio Santa Ana, Fraga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14824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F8ABE-003E-4E1B-8F5F-2B668234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1" y="0"/>
            <a:ext cx="1066179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1C4278-D313-4A0F-BC2F-9221454C5A22}"/>
              </a:ext>
            </a:extLst>
          </p:cNvPr>
          <p:cNvSpPr/>
          <p:nvPr/>
        </p:nvSpPr>
        <p:spPr>
          <a:xfrm>
            <a:off x="763171" y="65986"/>
            <a:ext cx="5062889" cy="796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A45B92-9239-4A60-BBC5-BCF28307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26" y="-95394"/>
            <a:ext cx="10515600" cy="1325563"/>
          </a:xfrm>
        </p:spPr>
        <p:txBody>
          <a:bodyPr/>
          <a:lstStyle/>
          <a:p>
            <a:r>
              <a:rPr lang="en-US" b="1" dirty="0"/>
              <a:t>Partner of the project</a:t>
            </a:r>
            <a:endParaRPr lang="en-SE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4AC681-9249-49FB-8523-7755AAAC27DC}"/>
              </a:ext>
            </a:extLst>
          </p:cNvPr>
          <p:cNvSpPr/>
          <p:nvPr/>
        </p:nvSpPr>
        <p:spPr>
          <a:xfrm>
            <a:off x="6513921" y="3153809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55F28-DDCD-49AE-A1BF-2A1089C80568}"/>
              </a:ext>
            </a:extLst>
          </p:cNvPr>
          <p:cNvSpPr/>
          <p:nvPr/>
        </p:nvSpPr>
        <p:spPr>
          <a:xfrm>
            <a:off x="10088251" y="93578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B0ECAA-1B93-4544-B514-D0D996CB926D}"/>
              </a:ext>
            </a:extLst>
          </p:cNvPr>
          <p:cNvSpPr/>
          <p:nvPr/>
        </p:nvSpPr>
        <p:spPr>
          <a:xfrm>
            <a:off x="7495879" y="5879726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E76AC-D89B-47B2-B36E-F706543A7D0D}"/>
              </a:ext>
            </a:extLst>
          </p:cNvPr>
          <p:cNvSpPr/>
          <p:nvPr/>
        </p:nvSpPr>
        <p:spPr>
          <a:xfrm>
            <a:off x="3294615" y="1948071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DD4E1A-5F7C-47A9-ABAD-84F20B2DE141}"/>
              </a:ext>
            </a:extLst>
          </p:cNvPr>
          <p:cNvSpPr/>
          <p:nvPr/>
        </p:nvSpPr>
        <p:spPr>
          <a:xfrm>
            <a:off x="8891046" y="1948071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14C468-32C1-4CE2-BCAB-E42A0F298227}"/>
              </a:ext>
            </a:extLst>
          </p:cNvPr>
          <p:cNvSpPr/>
          <p:nvPr/>
        </p:nvSpPr>
        <p:spPr>
          <a:xfrm>
            <a:off x="5271154" y="6042338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EE536-24CB-4FE6-B02A-DB966114CE09}"/>
              </a:ext>
            </a:extLst>
          </p:cNvPr>
          <p:cNvSpPr/>
          <p:nvPr/>
        </p:nvSpPr>
        <p:spPr>
          <a:xfrm>
            <a:off x="479153" y="3218964"/>
            <a:ext cx="3261674" cy="188536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0E667-1EB6-4D90-95C1-E9ABB466709F}"/>
              </a:ext>
            </a:extLst>
          </p:cNvPr>
          <p:cNvSpPr txBox="1"/>
          <p:nvPr/>
        </p:nvSpPr>
        <p:spPr>
          <a:xfrm>
            <a:off x="602508" y="3469146"/>
            <a:ext cx="3101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Eight</a:t>
            </a:r>
            <a:r>
              <a:rPr lang="en-GB" sz="2800" dirty="0"/>
              <a:t> partners from </a:t>
            </a:r>
            <a:r>
              <a:rPr lang="en-GB" sz="2800" b="1" dirty="0"/>
              <a:t>five</a:t>
            </a:r>
            <a:r>
              <a:rPr lang="en-GB" sz="2800" dirty="0"/>
              <a:t> European countries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03263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3E11-FEDA-437B-9B3C-A2912C28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E7DBF-407C-4E82-B487-058931E18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2050" name="Picture 2" descr="Schule Strike 4 Klima, Demonstrationen">
            <a:extLst>
              <a:ext uri="{FF2B5EF4-FFF2-40B4-BE49-F238E27FC236}">
                <a16:creationId xmlns:a16="http://schemas.microsoft.com/office/drawing/2014/main" id="{2232EC90-C6EA-4F44-BD19-FB4DE4E6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89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AC47-FDFE-47D6-823B-D37EE950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Aims of project</a:t>
            </a:r>
            <a:endParaRPr lang="en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02F3B-534A-4A68-BDCC-F14720700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Project </a:t>
            </a:r>
            <a:r>
              <a:rPr lang="de-DE" b="1" dirty="0" err="1"/>
              <a:t>Objective</a:t>
            </a:r>
            <a:r>
              <a:rPr lang="de-DE" b="1" dirty="0"/>
              <a:t>:</a:t>
            </a:r>
          </a:p>
          <a:p>
            <a:pPr lvl="1"/>
            <a:r>
              <a:rPr lang="en-GB" dirty="0"/>
              <a:t>Raising awareness among children, adolescents, educators, and future educators about climate change.</a:t>
            </a:r>
          </a:p>
          <a:p>
            <a:pPr lvl="1"/>
            <a:r>
              <a:rPr lang="en-GB" dirty="0"/>
              <a:t>Mobilizing all stakeholders for concrete daily actions to combat climate change.</a:t>
            </a:r>
          </a:p>
          <a:p>
            <a:pPr lvl="1"/>
            <a:r>
              <a:rPr lang="en-GB" dirty="0"/>
              <a:t>Teaching important skills with STEM is an example.</a:t>
            </a:r>
          </a:p>
          <a:p>
            <a:pPr lvl="1"/>
            <a:r>
              <a:rPr lang="de-DE" dirty="0"/>
              <a:t>Europe</a:t>
            </a:r>
          </a:p>
          <a:p>
            <a:pPr lvl="1"/>
            <a:r>
              <a:rPr lang="de-DE" dirty="0"/>
              <a:t>Political </a:t>
            </a:r>
            <a:r>
              <a:rPr lang="de-DE" dirty="0" err="1"/>
              <a:t>relevance</a:t>
            </a:r>
            <a:r>
              <a:rPr lang="de-DE" dirty="0"/>
              <a:t>/</a:t>
            </a:r>
            <a:r>
              <a:rPr lang="de-DE" dirty="0" err="1"/>
              <a:t>civic</a:t>
            </a:r>
            <a:r>
              <a:rPr lang="de-DE" dirty="0"/>
              <a:t> </a:t>
            </a:r>
            <a:r>
              <a:rPr lang="de-DE" dirty="0" err="1"/>
              <a:t>engagement</a:t>
            </a:r>
            <a:endParaRPr lang="de-DE" dirty="0"/>
          </a:p>
          <a:p>
            <a:pPr lvl="1"/>
            <a:endParaRPr lang="de-DE" b="1" dirty="0"/>
          </a:p>
        </p:txBody>
      </p:sp>
      <p:pic>
        <p:nvPicPr>
          <p:cNvPr id="5" name="Graphic 4" descr="Bullseye">
            <a:extLst>
              <a:ext uri="{FF2B5EF4-FFF2-40B4-BE49-F238E27FC236}">
                <a16:creationId xmlns:a16="http://schemas.microsoft.com/office/drawing/2014/main" id="{434F45FA-26C5-484D-B136-A08060227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5702" y="4868208"/>
            <a:ext cx="1553852" cy="15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0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AC47-FDFE-47D6-823B-D37EE950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to reach there</a:t>
            </a:r>
            <a:r>
              <a:rPr lang="en-US" b="1" dirty="0"/>
              <a:t>?</a:t>
            </a:r>
            <a:endParaRPr lang="en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02F3B-534A-4A68-BDCC-F14720700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de-DE" b="1" dirty="0"/>
          </a:p>
          <a:p>
            <a:pPr marL="457200" lvl="1" indent="0">
              <a:buNone/>
            </a:pPr>
            <a:r>
              <a:rPr lang="de-DE" sz="2800" b="1" dirty="0"/>
              <a:t>Five </a:t>
            </a:r>
            <a:r>
              <a:rPr lang="de-DE" sz="2800" b="1" dirty="0" err="1"/>
              <a:t>Workpackages</a:t>
            </a:r>
            <a:r>
              <a:rPr lang="de-DE" sz="2800" b="1" dirty="0"/>
              <a:t>:</a:t>
            </a:r>
          </a:p>
          <a:p>
            <a:pPr marL="457200" lvl="1" indent="0">
              <a:buNone/>
            </a:pPr>
            <a:endParaRPr lang="de-DE" sz="2800" b="1" dirty="0"/>
          </a:p>
          <a:p>
            <a:pPr marL="971550" lvl="1" indent="-514350">
              <a:buFont typeface="+mj-lt"/>
              <a:buAutoNum type="arabicPeriod"/>
            </a:pPr>
            <a:r>
              <a:rPr lang="de-DE" dirty="0"/>
              <a:t>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/>
              <a:t>Science and </a:t>
            </a:r>
            <a:r>
              <a:rPr lang="de-DE" dirty="0" err="1"/>
              <a:t>measurements</a:t>
            </a:r>
            <a:endParaRPr lang="de-DE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Climate protection planning: Visualization, ecological </a:t>
            </a:r>
            <a:r>
              <a:rPr lang="en-GB" dirty="0" err="1"/>
              <a:t>fFootprint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de-DE" dirty="0"/>
              <a:t>Anti Fake Kits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climate</a:t>
            </a:r>
            <a:endParaRPr lang="en-SE" dirty="0"/>
          </a:p>
        </p:txBody>
      </p:sp>
      <p:pic>
        <p:nvPicPr>
          <p:cNvPr id="5" name="Graphic 4" descr="Presentation with org chart">
            <a:extLst>
              <a:ext uri="{FF2B5EF4-FFF2-40B4-BE49-F238E27FC236}">
                <a16:creationId xmlns:a16="http://schemas.microsoft.com/office/drawing/2014/main" id="{395F11F9-103B-48B3-8167-0B7A331EA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08" y="4355184"/>
            <a:ext cx="1821779" cy="18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8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FA3A-73F5-4865-A245-3E173660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/>
            <a:r>
              <a:rPr lang="de-DE" sz="4400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DC168-2A71-4D8F-B082-1EBC1117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Structured framework, including legal mandates and a coordinated timeline.</a:t>
            </a:r>
          </a:p>
          <a:p>
            <a:r>
              <a:rPr lang="de-DE" dirty="0"/>
              <a:t>Monitoring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progress</a:t>
            </a:r>
            <a:endParaRPr lang="de-DE" dirty="0"/>
          </a:p>
          <a:p>
            <a:r>
              <a:rPr lang="en-GB" dirty="0"/>
              <a:t>Ongoing progress and activities are transparently shared on our website.</a:t>
            </a:r>
          </a:p>
          <a:p>
            <a:r>
              <a:rPr lang="en-GB" dirty="0"/>
              <a:t>Communication via 5 in</a:t>
            </a:r>
            <a:r>
              <a:rPr lang="en-US" dirty="0"/>
              <a:t>-person meetings and regular </a:t>
            </a:r>
            <a:r>
              <a:rPr lang="en-GB" dirty="0"/>
              <a:t>video meetings</a:t>
            </a:r>
          </a:p>
          <a:p>
            <a:endParaRPr lang="en-SE" dirty="0"/>
          </a:p>
        </p:txBody>
      </p:sp>
      <p:pic>
        <p:nvPicPr>
          <p:cNvPr id="4" name="Graphic 3" descr="Checklist RTL">
            <a:extLst>
              <a:ext uri="{FF2B5EF4-FFF2-40B4-BE49-F238E27FC236}">
                <a16:creationId xmlns:a16="http://schemas.microsoft.com/office/drawing/2014/main" id="{061441BB-94FA-4038-9ECA-D99437920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2662" y="5024487"/>
            <a:ext cx="1152476" cy="11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2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CA45-6A0D-4757-922E-5F2BB00C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Science and Measurements</a:t>
            </a:r>
            <a:endParaRPr lang="en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16AF-3F0F-4961-8E2E-D26E7864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Measure CO2 levels at European partner and follow-up institution locations.</a:t>
            </a:r>
          </a:p>
          <a:p>
            <a:r>
              <a:rPr lang="en-GB" dirty="0"/>
              <a:t>Engage educators, children, and learners in assembling and conducting measurements.</a:t>
            </a:r>
          </a:p>
          <a:p>
            <a:r>
              <a:rPr lang="en-GB" dirty="0"/>
              <a:t>Promote scientific literacy and responsibility.</a:t>
            </a:r>
          </a:p>
          <a:p>
            <a:r>
              <a:rPr lang="en-GB" dirty="0"/>
              <a:t>Address the need for science education among primarily female educators.</a:t>
            </a:r>
            <a:endParaRPr lang="en-SE" dirty="0"/>
          </a:p>
        </p:txBody>
      </p:sp>
      <p:pic>
        <p:nvPicPr>
          <p:cNvPr id="5" name="Graphic 4" descr="Thermometer">
            <a:extLst>
              <a:ext uri="{FF2B5EF4-FFF2-40B4-BE49-F238E27FC236}">
                <a16:creationId xmlns:a16="http://schemas.microsoft.com/office/drawing/2014/main" id="{BE478201-CF39-44D8-A301-09DA8827B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9740" y="5091309"/>
            <a:ext cx="1085654" cy="10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4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898D-B527-460B-BA05-5E67BE53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Climate </a:t>
            </a:r>
            <a:r>
              <a:rPr lang="de-DE" b="1" dirty="0" err="1"/>
              <a:t>Protection</a:t>
            </a:r>
            <a:r>
              <a:rPr lang="de-DE" b="1" dirty="0"/>
              <a:t> </a:t>
            </a:r>
            <a:r>
              <a:rPr lang="de-DE" b="1" dirty="0" err="1"/>
              <a:t>Planning</a:t>
            </a:r>
            <a:r>
              <a:rPr lang="de-DE" b="1" dirty="0"/>
              <a:t>: </a:t>
            </a:r>
            <a:r>
              <a:rPr lang="de-DE" b="1" dirty="0" err="1"/>
              <a:t>Visualization</a:t>
            </a:r>
            <a:r>
              <a:rPr lang="de-DE" b="1" dirty="0"/>
              <a:t>, </a:t>
            </a:r>
            <a:r>
              <a:rPr lang="de-DE" b="1" dirty="0" err="1"/>
              <a:t>Ecological</a:t>
            </a:r>
            <a:r>
              <a:rPr lang="de-DE" b="1" dirty="0"/>
              <a:t> Footprint</a:t>
            </a:r>
            <a:endParaRPr lang="en-SE" b="1" dirty="0"/>
          </a:p>
        </p:txBody>
      </p:sp>
      <p:pic>
        <p:nvPicPr>
          <p:cNvPr id="5" name="Content Placeholder 4" descr="Upward trend">
            <a:extLst>
              <a:ext uri="{FF2B5EF4-FFF2-40B4-BE49-F238E27FC236}">
                <a16:creationId xmlns:a16="http://schemas.microsoft.com/office/drawing/2014/main" id="{A821838C-565A-4176-8194-7AEC81C77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DC783D-8E6B-46C5-9F72-C793ED78A93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Foster motivation for climate action among educators through scientific and educational support.</a:t>
            </a:r>
          </a:p>
          <a:p>
            <a:r>
              <a:rPr lang="en-GB" dirty="0"/>
              <a:t>Increase climate-relevant competencies in educational institutions</a:t>
            </a:r>
          </a:p>
          <a:p>
            <a:r>
              <a:rPr lang="en-GB" dirty="0"/>
              <a:t>Visualising of (own) measurements. </a:t>
            </a:r>
          </a:p>
          <a:p>
            <a:r>
              <a:rPr lang="en-GB" dirty="0"/>
              <a:t>Utilize "warming stripes" for visualizing climate change and engage various age groups.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1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DE5F-A330-483E-9A6F-31510D8F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Anti Fake Kits </a:t>
            </a:r>
            <a:endParaRPr lang="en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689A4-1AC9-47FC-8C8E-310759F6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Address climate change deniers</a:t>
            </a:r>
          </a:p>
          <a:p>
            <a:r>
              <a:rPr lang="en-GB" dirty="0"/>
              <a:t>Provide facts to counter various conspiracy theories related to climate change.</a:t>
            </a:r>
          </a:p>
          <a:p>
            <a:r>
              <a:rPr lang="en-GB" dirty="0"/>
              <a:t>Empower educators and their students to resist these theories and protect themselves effectively.</a:t>
            </a:r>
            <a:endParaRPr lang="en-SE" dirty="0"/>
          </a:p>
        </p:txBody>
      </p:sp>
      <p:pic>
        <p:nvPicPr>
          <p:cNvPr id="5" name="Graphic 4" descr="Customer review">
            <a:extLst>
              <a:ext uri="{FF2B5EF4-FFF2-40B4-BE49-F238E27FC236}">
                <a16:creationId xmlns:a16="http://schemas.microsoft.com/office/drawing/2014/main" id="{DD1C627A-7FB1-4930-862F-1F7147FE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3876" y="4676479"/>
            <a:ext cx="1217630" cy="12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DE5F-A330-483E-9A6F-31510D8F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Constructive</a:t>
            </a:r>
            <a:r>
              <a:rPr lang="de-DE" b="1" dirty="0"/>
              <a:t> </a:t>
            </a:r>
            <a:r>
              <a:rPr lang="de-DE" b="1" dirty="0" err="1"/>
              <a:t>climate</a:t>
            </a:r>
            <a:endParaRPr lang="en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689A4-1AC9-47FC-8C8E-310759F6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creative exploration of climate protection:</a:t>
            </a:r>
          </a:p>
          <a:p>
            <a:pPr lvl="1"/>
            <a:r>
              <a:rPr lang="en-GB" sz="2800" dirty="0"/>
              <a:t> climate stories</a:t>
            </a:r>
          </a:p>
          <a:p>
            <a:pPr lvl="1"/>
            <a:r>
              <a:rPr lang="en-GB" sz="2800" dirty="0"/>
              <a:t>ecological recipes</a:t>
            </a:r>
          </a:p>
          <a:p>
            <a:pPr lvl="1"/>
            <a:r>
              <a:rPr lang="en-GB" sz="2800" dirty="0"/>
              <a:t>Photos</a:t>
            </a:r>
          </a:p>
          <a:p>
            <a:pPr lvl="1"/>
            <a:r>
              <a:rPr lang="en-GB" sz="2800" dirty="0"/>
              <a:t>Videos</a:t>
            </a:r>
          </a:p>
          <a:p>
            <a:pPr lvl="1"/>
            <a:r>
              <a:rPr lang="en-GB" sz="2800" dirty="0"/>
              <a:t>mini-</a:t>
            </a:r>
            <a:r>
              <a:rPr lang="en-GB" sz="2800" dirty="0" err="1"/>
              <a:t>theater</a:t>
            </a:r>
            <a:r>
              <a:rPr lang="en-GB" sz="2800" dirty="0"/>
              <a:t> plays</a:t>
            </a:r>
          </a:p>
          <a:p>
            <a:pPr lvl="1"/>
            <a:r>
              <a:rPr lang="en-GB" sz="2800" dirty="0"/>
              <a:t>….</a:t>
            </a:r>
            <a:endParaRPr lang="en-SE" sz="2800" dirty="0"/>
          </a:p>
        </p:txBody>
      </p:sp>
      <p:pic>
        <p:nvPicPr>
          <p:cNvPr id="5" name="Graphic 4" descr="Artist">
            <a:extLst>
              <a:ext uri="{FF2B5EF4-FFF2-40B4-BE49-F238E27FC236}">
                <a16:creationId xmlns:a16="http://schemas.microsoft.com/office/drawing/2014/main" id="{0126A71E-0254-42C0-BC04-351888FE2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2773" y="4958499"/>
            <a:ext cx="1152427" cy="11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3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6240-AC3E-4410-B44D-BF39656F7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Children in the climate crisis</a:t>
            </a:r>
            <a:endParaRPr lang="en-S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70B84-B767-466B-A0B5-1FF481CA24DA}"/>
              </a:ext>
            </a:extLst>
          </p:cNvPr>
          <p:cNvSpPr txBox="1"/>
          <p:nvPr/>
        </p:nvSpPr>
        <p:spPr>
          <a:xfrm rot="19679875">
            <a:off x="8249264" y="2967335"/>
            <a:ext cx="5004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</a:rPr>
              <a:t>We got it!!!!</a:t>
            </a:r>
            <a:endParaRPr lang="en-SE" sz="5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Graphic 4" descr="Confetti ball">
            <a:extLst>
              <a:ext uri="{FF2B5EF4-FFF2-40B4-BE49-F238E27FC236}">
                <a16:creationId xmlns:a16="http://schemas.microsoft.com/office/drawing/2014/main" id="{017E4670-7FFB-4FE9-97CB-1FF154F5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61727">
            <a:off x="10210799" y="1835507"/>
            <a:ext cx="914400" cy="914400"/>
          </a:xfrm>
          <a:prstGeom prst="rect">
            <a:avLst/>
          </a:prstGeom>
        </p:spPr>
      </p:pic>
      <p:pic>
        <p:nvPicPr>
          <p:cNvPr id="7" name="Graphic 6" descr="Dance">
            <a:extLst>
              <a:ext uri="{FF2B5EF4-FFF2-40B4-BE49-F238E27FC236}">
                <a16:creationId xmlns:a16="http://schemas.microsoft.com/office/drawing/2014/main" id="{ADB34AAE-B0F4-4D56-89B1-F6BC482EF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4136187"/>
            <a:ext cx="914400" cy="95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80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BB94-CFB4-46D5-975A-F542B4BB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outcome</a:t>
            </a:r>
            <a:endParaRPr lang="en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06D52-3516-4882-8F7B-00F93ECE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Installed and mobile CO2 measurements at the different locations</a:t>
            </a:r>
          </a:p>
          <a:p>
            <a:r>
              <a:rPr lang="en-GB" dirty="0"/>
              <a:t>Development of climate maps for the locations</a:t>
            </a:r>
          </a:p>
          <a:p>
            <a:r>
              <a:rPr lang="en-GB" dirty="0"/>
              <a:t>Collection of ideas/actions and projects related to the topic</a:t>
            </a:r>
          </a:p>
          <a:p>
            <a:r>
              <a:rPr lang="de-DE" dirty="0"/>
              <a:t>Website and </a:t>
            </a:r>
            <a:r>
              <a:rPr lang="de-DE" dirty="0" err="1"/>
              <a:t>book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r>
              <a:rPr lang="en-GB" dirty="0"/>
              <a:t>Establishment of a competition</a:t>
            </a:r>
          </a:p>
          <a:p>
            <a:r>
              <a:rPr lang="en-GB" dirty="0"/>
              <a:t>Climate box</a:t>
            </a:r>
          </a:p>
          <a:p>
            <a:r>
              <a:rPr lang="en-GB" dirty="0"/>
              <a:t>Warming stripes in public spaces</a:t>
            </a:r>
          </a:p>
          <a:p>
            <a:endParaRPr lang="en-US" dirty="0"/>
          </a:p>
          <a:p>
            <a:endParaRPr lang="en-SE" dirty="0"/>
          </a:p>
        </p:txBody>
      </p:sp>
      <p:pic>
        <p:nvPicPr>
          <p:cNvPr id="6" name="Graphic 5" descr="Decision chart">
            <a:extLst>
              <a:ext uri="{FF2B5EF4-FFF2-40B4-BE49-F238E27FC236}">
                <a16:creationId xmlns:a16="http://schemas.microsoft.com/office/drawing/2014/main" id="{18C693CE-3AF2-4A3A-A0C5-29D398D0C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6543" y="4581427"/>
            <a:ext cx="1595536" cy="15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25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7F3F-60CA-40F4-9812-C48B2C7E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Kick-off meeting</a:t>
            </a:r>
            <a:endParaRPr lang="en-SE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6EC865-2002-4152-A081-2F7F7B8A1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930836"/>
              </p:ext>
            </p:extLst>
          </p:nvPr>
        </p:nvGraphicFramePr>
        <p:xfrm>
          <a:off x="942680" y="1442302"/>
          <a:ext cx="8305015" cy="3248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536">
                  <a:extLst>
                    <a:ext uri="{9D8B030D-6E8A-4147-A177-3AD203B41FA5}">
                      <a16:colId xmlns:a16="http://schemas.microsoft.com/office/drawing/2014/main" val="3935323550"/>
                    </a:ext>
                  </a:extLst>
                </a:gridCol>
                <a:gridCol w="6621479">
                  <a:extLst>
                    <a:ext uri="{9D8B030D-6E8A-4147-A177-3AD203B41FA5}">
                      <a16:colId xmlns:a16="http://schemas.microsoft.com/office/drawing/2014/main" val="3059863961"/>
                    </a:ext>
                  </a:extLst>
                </a:gridCol>
              </a:tblGrid>
              <a:tr h="403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E" sz="1600" dirty="0">
                          <a:effectLst/>
                        </a:rPr>
                        <a:t> </a:t>
                      </a:r>
                      <a:endParaRPr lang="en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Wednesday 27/09: Berufskolleg Cologne, Berrenrather Str. 121, 50937 Köln</a:t>
                      </a:r>
                      <a:endParaRPr lang="en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473171"/>
                  </a:ext>
                </a:extLst>
              </a:tr>
              <a:tr h="403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10:00 - 10:15</a:t>
                      </a:r>
                      <a:endParaRPr lang="en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Welcoming</a:t>
                      </a:r>
                      <a:endParaRPr lang="en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757170"/>
                  </a:ext>
                </a:extLst>
              </a:tr>
              <a:tr h="826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10:15 - 11:15</a:t>
                      </a:r>
                      <a:endParaRPr lang="en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Detailed Project presentation (tasks of partners, project meetings, time schedule, contracts, </a:t>
                      </a:r>
                      <a:r>
                        <a:rPr lang="en-US" sz="1600" dirty="0" err="1">
                          <a:effectLst/>
                        </a:rPr>
                        <a:t>organisation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210300"/>
                  </a:ext>
                </a:extLst>
              </a:tr>
              <a:tr h="403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11:15- 12:15</a:t>
                      </a:r>
                      <a:endParaRPr lang="en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Presentation of climate box</a:t>
                      </a:r>
                      <a:endParaRPr lang="en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175696"/>
                  </a:ext>
                </a:extLst>
              </a:tr>
              <a:tr h="403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12:15 – 13:00</a:t>
                      </a:r>
                      <a:endParaRPr lang="en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Lunch</a:t>
                      </a:r>
                      <a:endParaRPr lang="en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188090"/>
                  </a:ext>
                </a:extLst>
              </a:tr>
              <a:tr h="403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13:00 – 13:30</a:t>
                      </a:r>
                      <a:endParaRPr lang="en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Presentation of CO2 measurement instruments</a:t>
                      </a:r>
                      <a:endParaRPr lang="en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6290354"/>
                  </a:ext>
                </a:extLst>
              </a:tr>
              <a:tr h="403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13:30 - 15:00</a:t>
                      </a:r>
                      <a:endParaRPr lang="en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Walk with CO2 measurements</a:t>
                      </a:r>
                      <a:endParaRPr lang="en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11961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9F36EE-24B3-4A3B-ABFD-C67A62A5C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53013"/>
              </p:ext>
            </p:extLst>
          </p:nvPr>
        </p:nvGraphicFramePr>
        <p:xfrm>
          <a:off x="942681" y="4832429"/>
          <a:ext cx="8305014" cy="1660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535">
                  <a:extLst>
                    <a:ext uri="{9D8B030D-6E8A-4147-A177-3AD203B41FA5}">
                      <a16:colId xmlns:a16="http://schemas.microsoft.com/office/drawing/2014/main" val="1512454516"/>
                    </a:ext>
                  </a:extLst>
                </a:gridCol>
                <a:gridCol w="6621479">
                  <a:extLst>
                    <a:ext uri="{9D8B030D-6E8A-4147-A177-3AD203B41FA5}">
                      <a16:colId xmlns:a16="http://schemas.microsoft.com/office/drawing/2014/main" val="641730785"/>
                    </a:ext>
                  </a:extLst>
                </a:gridCol>
              </a:tblGrid>
              <a:tr h="329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E" sz="1600">
                          <a:effectLst/>
                        </a:rPr>
                        <a:t> </a:t>
                      </a:r>
                      <a:endParaRPr lang="en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Thursday 28/09: Berufskolleg Cologne, Berrenrather Str. 121, 50937 Köln</a:t>
                      </a:r>
                      <a:endParaRPr lang="en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2620661"/>
                  </a:ext>
                </a:extLst>
              </a:tr>
              <a:tr h="329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10:00 – 12:00</a:t>
                      </a:r>
                      <a:endParaRPr lang="en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Fantasielab (visit + lunch)</a:t>
                      </a:r>
                      <a:endParaRPr lang="en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140935"/>
                  </a:ext>
                </a:extLst>
              </a:tr>
              <a:tr h="672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12:00-15:00</a:t>
                      </a:r>
                      <a:endParaRPr lang="en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Planning of next project meeting in Fraga, Spain (topic: presentation of measurements – warming stripes </a:t>
                      </a:r>
                      <a:r>
                        <a:rPr lang="en-US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</a:rPr>
                        <a:t> input presentation on warming stripes) </a:t>
                      </a:r>
                      <a:endParaRPr lang="en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647224"/>
                  </a:ext>
                </a:extLst>
              </a:tr>
              <a:tr h="329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evening</a:t>
                      </a:r>
                      <a:endParaRPr lang="en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Common dinner in Cologne Brewery</a:t>
                      </a:r>
                      <a:endParaRPr lang="en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71451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BDB0BBE-02E7-4CBE-8001-D5FBF12BB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31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7740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EB770-88F8-4B73-A315-E8571600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Consortia project</a:t>
            </a:r>
            <a:endParaRPr lang="en-SE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304070-9F32-43A3-AE18-2C8BC1067DF6}"/>
              </a:ext>
            </a:extLst>
          </p:cNvPr>
          <p:cNvSpPr txBox="1">
            <a:spLocks/>
          </p:cNvSpPr>
          <p:nvPr/>
        </p:nvSpPr>
        <p:spPr>
          <a:xfrm>
            <a:off x="932467" y="1549073"/>
            <a:ext cx="10515600" cy="4943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SE" b="1" dirty="0"/>
              <a:t>ERASMUS+ consortia partnership: </a:t>
            </a:r>
          </a:p>
          <a:p>
            <a:r>
              <a:rPr lang="en-SE" altLang="en-SE" b="1" dirty="0"/>
              <a:t>Partnerships</a:t>
            </a:r>
            <a:r>
              <a:rPr lang="en-SE" altLang="en-SE" dirty="0"/>
              <a:t> to enhance the </a:t>
            </a:r>
            <a:r>
              <a:rPr lang="en-SE" altLang="en-SE" b="1" dirty="0"/>
              <a:t>internationalization</a:t>
            </a:r>
            <a:r>
              <a:rPr lang="en-SE" altLang="en-SE" dirty="0"/>
              <a:t> of the participating institutions and to create </a:t>
            </a:r>
            <a:r>
              <a:rPr lang="en-SE" altLang="en-SE" b="1" dirty="0"/>
              <a:t>high-quality and transferable outcomes</a:t>
            </a:r>
            <a:r>
              <a:rPr lang="en-SE" altLang="en-SE" dirty="0"/>
              <a:t>. </a:t>
            </a:r>
            <a:endParaRPr lang="en-US" altLang="en-SE" dirty="0"/>
          </a:p>
          <a:p>
            <a:r>
              <a:rPr lang="en-SE" altLang="en-SE" b="1" dirty="0"/>
              <a:t>Dissemination of results </a:t>
            </a:r>
            <a:r>
              <a:rPr lang="en-SE" altLang="en-SE" dirty="0"/>
              <a:t>at the local, regional, national, and European levels. </a:t>
            </a:r>
            <a:endParaRPr lang="en-US" altLang="en-SE" dirty="0"/>
          </a:p>
          <a:p>
            <a:r>
              <a:rPr lang="en-GB" dirty="0"/>
              <a:t>Relevance of the project for </a:t>
            </a:r>
            <a:r>
              <a:rPr lang="en-GB" b="1" dirty="0"/>
              <a:t>school education</a:t>
            </a:r>
            <a:r>
              <a:rPr lang="en-GB" dirty="0"/>
              <a:t>.</a:t>
            </a:r>
          </a:p>
          <a:p>
            <a:r>
              <a:rPr lang="en-GB" b="1" dirty="0"/>
              <a:t>Consortium Principle</a:t>
            </a:r>
            <a:r>
              <a:rPr lang="en-GB" dirty="0"/>
              <a:t>: Responsibility of the coordinating institution for financial and administrative coordination.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en-GB" b="1" dirty="0"/>
              <a:t>Duration: </a:t>
            </a:r>
            <a:r>
              <a:rPr lang="en-GB" dirty="0"/>
              <a:t>3 years (September 2023 to August 2026)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All details tomorrow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SE" dirty="0"/>
          </a:p>
        </p:txBody>
      </p:sp>
      <p:pic>
        <p:nvPicPr>
          <p:cNvPr id="11" name="Graphic 10" descr="Connections">
            <a:extLst>
              <a:ext uri="{FF2B5EF4-FFF2-40B4-BE49-F238E27FC236}">
                <a16:creationId xmlns:a16="http://schemas.microsoft.com/office/drawing/2014/main" id="{D63B1864-24D5-4B8A-90BC-B22C901ED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1124" y="4729317"/>
            <a:ext cx="1901210" cy="19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7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F8ABE-003E-4E1B-8F5F-2B668234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1" y="0"/>
            <a:ext cx="1066179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1C4278-D313-4A0F-BC2F-9221454C5A22}"/>
              </a:ext>
            </a:extLst>
          </p:cNvPr>
          <p:cNvSpPr/>
          <p:nvPr/>
        </p:nvSpPr>
        <p:spPr>
          <a:xfrm>
            <a:off x="763171" y="65986"/>
            <a:ext cx="5062889" cy="796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A45B92-9239-4A60-BBC5-BCF28307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26" y="-95394"/>
            <a:ext cx="10515600" cy="1325563"/>
          </a:xfrm>
        </p:spPr>
        <p:txBody>
          <a:bodyPr/>
          <a:lstStyle/>
          <a:p>
            <a:r>
              <a:rPr lang="en-US" b="1" dirty="0"/>
              <a:t>Partner of the project</a:t>
            </a:r>
            <a:endParaRPr lang="en-SE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4AC681-9249-49FB-8523-7755AAAC27DC}"/>
              </a:ext>
            </a:extLst>
          </p:cNvPr>
          <p:cNvSpPr/>
          <p:nvPr/>
        </p:nvSpPr>
        <p:spPr>
          <a:xfrm>
            <a:off x="6513921" y="3153809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5528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F8ABE-003E-4E1B-8F5F-2B668234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1" y="0"/>
            <a:ext cx="1066179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1C4278-D313-4A0F-BC2F-9221454C5A22}"/>
              </a:ext>
            </a:extLst>
          </p:cNvPr>
          <p:cNvSpPr/>
          <p:nvPr/>
        </p:nvSpPr>
        <p:spPr>
          <a:xfrm>
            <a:off x="763171" y="65986"/>
            <a:ext cx="5062889" cy="796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A45B92-9239-4A60-BBC5-BCF28307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26" y="-95394"/>
            <a:ext cx="10515600" cy="1325563"/>
          </a:xfrm>
        </p:spPr>
        <p:txBody>
          <a:bodyPr/>
          <a:lstStyle/>
          <a:p>
            <a:r>
              <a:rPr lang="en-US" b="1" dirty="0"/>
              <a:t>Partner of the project</a:t>
            </a:r>
            <a:endParaRPr lang="en-SE" b="1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E627B0F-AB02-4F42-ABE5-792C362FA202}"/>
              </a:ext>
            </a:extLst>
          </p:cNvPr>
          <p:cNvSpPr/>
          <p:nvPr/>
        </p:nvSpPr>
        <p:spPr>
          <a:xfrm>
            <a:off x="5715914" y="1296155"/>
            <a:ext cx="3099933" cy="1526332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4AC681-9249-49FB-8523-7755AAAC27DC}"/>
              </a:ext>
            </a:extLst>
          </p:cNvPr>
          <p:cNvSpPr/>
          <p:nvPr/>
        </p:nvSpPr>
        <p:spPr>
          <a:xfrm>
            <a:off x="6513921" y="3153809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60ADF-83CF-4578-AA12-2E34CAA7AFE5}"/>
              </a:ext>
            </a:extLst>
          </p:cNvPr>
          <p:cNvSpPr txBox="1"/>
          <p:nvPr/>
        </p:nvSpPr>
        <p:spPr>
          <a:xfrm>
            <a:off x="6096000" y="1495502"/>
            <a:ext cx="29914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University Bonn, Institut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Geosciences</a:t>
            </a:r>
            <a:r>
              <a:rPr lang="de-DE" sz="1400" dirty="0"/>
              <a:t>, </a:t>
            </a:r>
            <a:r>
              <a:rPr lang="de-DE" sz="1400" dirty="0" err="1"/>
              <a:t>Meteorology</a:t>
            </a:r>
            <a:r>
              <a:rPr lang="de-DE" sz="1400" dirty="0"/>
              <a:t> </a:t>
            </a:r>
            <a:r>
              <a:rPr lang="de-DE" sz="1400" dirty="0" err="1"/>
              <a:t>department</a:t>
            </a:r>
            <a:endParaRPr lang="de-D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EBK Köln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Fröbel Kita Eifelstr. , Köln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SE" sz="1200" dirty="0"/>
          </a:p>
        </p:txBody>
      </p:sp>
    </p:spTree>
    <p:extLst>
      <p:ext uri="{BB962C8B-B14F-4D97-AF65-F5344CB8AC3E}">
        <p14:creationId xmlns:p14="http://schemas.microsoft.com/office/powerpoint/2010/main" val="253723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F8ABE-003E-4E1B-8F5F-2B668234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1" y="0"/>
            <a:ext cx="1066179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1C4278-D313-4A0F-BC2F-9221454C5A22}"/>
              </a:ext>
            </a:extLst>
          </p:cNvPr>
          <p:cNvSpPr/>
          <p:nvPr/>
        </p:nvSpPr>
        <p:spPr>
          <a:xfrm>
            <a:off x="763171" y="65986"/>
            <a:ext cx="5062889" cy="796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A45B92-9239-4A60-BBC5-BCF28307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26" y="-95394"/>
            <a:ext cx="10515600" cy="1325563"/>
          </a:xfrm>
        </p:spPr>
        <p:txBody>
          <a:bodyPr/>
          <a:lstStyle/>
          <a:p>
            <a:r>
              <a:rPr lang="en-US" b="1" dirty="0"/>
              <a:t>Partner of the project</a:t>
            </a:r>
            <a:endParaRPr lang="en-SE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4AC681-9249-49FB-8523-7755AAAC27DC}"/>
              </a:ext>
            </a:extLst>
          </p:cNvPr>
          <p:cNvSpPr/>
          <p:nvPr/>
        </p:nvSpPr>
        <p:spPr>
          <a:xfrm>
            <a:off x="6513921" y="3153809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55F28-DDCD-49AE-A1BF-2A1089C80568}"/>
              </a:ext>
            </a:extLst>
          </p:cNvPr>
          <p:cNvSpPr/>
          <p:nvPr/>
        </p:nvSpPr>
        <p:spPr>
          <a:xfrm>
            <a:off x="10088251" y="93578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4EEADAD-1E16-403A-8881-8C109C15A3D2}"/>
              </a:ext>
            </a:extLst>
          </p:cNvPr>
          <p:cNvSpPr/>
          <p:nvPr/>
        </p:nvSpPr>
        <p:spPr>
          <a:xfrm rot="12046047">
            <a:off x="7654702" y="338152"/>
            <a:ext cx="2751417" cy="1669844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D955B-A99F-458F-A641-EBB6E09932EE}"/>
              </a:ext>
            </a:extLst>
          </p:cNvPr>
          <p:cNvSpPr txBox="1"/>
          <p:nvPr/>
        </p:nvSpPr>
        <p:spPr>
          <a:xfrm>
            <a:off x="7948366" y="826143"/>
            <a:ext cx="2139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Estonian</a:t>
            </a:r>
            <a:r>
              <a:rPr lang="de-DE" sz="1600" dirty="0"/>
              <a:t> </a:t>
            </a:r>
            <a:r>
              <a:rPr lang="de-DE" sz="1600" dirty="0" err="1"/>
              <a:t>Association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youth</a:t>
            </a:r>
            <a:r>
              <a:rPr lang="de-DE" sz="1600" dirty="0"/>
              <a:t> </a:t>
            </a:r>
            <a:r>
              <a:rPr lang="de-DE" sz="1600" dirty="0" err="1"/>
              <a:t>workers</a:t>
            </a:r>
            <a:endParaRPr lang="en-SE" sz="1600" dirty="0"/>
          </a:p>
        </p:txBody>
      </p:sp>
    </p:spTree>
    <p:extLst>
      <p:ext uri="{BB962C8B-B14F-4D97-AF65-F5344CB8AC3E}">
        <p14:creationId xmlns:p14="http://schemas.microsoft.com/office/powerpoint/2010/main" val="83846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F8ABE-003E-4E1B-8F5F-2B668234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1" y="0"/>
            <a:ext cx="1066179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1C4278-D313-4A0F-BC2F-9221454C5A22}"/>
              </a:ext>
            </a:extLst>
          </p:cNvPr>
          <p:cNvSpPr/>
          <p:nvPr/>
        </p:nvSpPr>
        <p:spPr>
          <a:xfrm>
            <a:off x="763171" y="65986"/>
            <a:ext cx="5062889" cy="796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A45B92-9239-4A60-BBC5-BCF28307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26" y="-95394"/>
            <a:ext cx="10515600" cy="1325563"/>
          </a:xfrm>
        </p:spPr>
        <p:txBody>
          <a:bodyPr/>
          <a:lstStyle/>
          <a:p>
            <a:r>
              <a:rPr lang="en-US" b="1" dirty="0"/>
              <a:t>Partner of the project</a:t>
            </a:r>
            <a:endParaRPr lang="en-SE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4AC681-9249-49FB-8523-7755AAAC27DC}"/>
              </a:ext>
            </a:extLst>
          </p:cNvPr>
          <p:cNvSpPr/>
          <p:nvPr/>
        </p:nvSpPr>
        <p:spPr>
          <a:xfrm>
            <a:off x="6513921" y="3153809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55F28-DDCD-49AE-A1BF-2A1089C80568}"/>
              </a:ext>
            </a:extLst>
          </p:cNvPr>
          <p:cNvSpPr/>
          <p:nvPr/>
        </p:nvSpPr>
        <p:spPr>
          <a:xfrm>
            <a:off x="10088251" y="93578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B0ECAA-1B93-4544-B514-D0D996CB926D}"/>
              </a:ext>
            </a:extLst>
          </p:cNvPr>
          <p:cNvSpPr/>
          <p:nvPr/>
        </p:nvSpPr>
        <p:spPr>
          <a:xfrm>
            <a:off x="7495879" y="5879726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30EBC74-A29F-4AD3-9C89-8E20E26E64E6}"/>
              </a:ext>
            </a:extLst>
          </p:cNvPr>
          <p:cNvSpPr/>
          <p:nvPr/>
        </p:nvSpPr>
        <p:spPr>
          <a:xfrm rot="1236378">
            <a:off x="7410201" y="4058362"/>
            <a:ext cx="2085034" cy="1670507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4D58C-534B-4948-B6EB-237E7838EE5F}"/>
              </a:ext>
            </a:extLst>
          </p:cNvPr>
          <p:cNvSpPr txBox="1"/>
          <p:nvPr/>
        </p:nvSpPr>
        <p:spPr>
          <a:xfrm>
            <a:off x="7654133" y="4539368"/>
            <a:ext cx="19969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Porta del </a:t>
            </a:r>
            <a:r>
              <a:rPr lang="de-DE" sz="1600" dirty="0" err="1"/>
              <a:t>Parco</a:t>
            </a:r>
            <a:r>
              <a:rPr lang="de-DE" sz="1600" dirty="0"/>
              <a:t>, </a:t>
            </a:r>
            <a:r>
              <a:rPr lang="de-DE" sz="1600" dirty="0" err="1"/>
              <a:t>Anquillara</a:t>
            </a:r>
            <a:r>
              <a:rPr lang="de-DE" sz="1600" dirty="0"/>
              <a:t> 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2599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F8ABE-003E-4E1B-8F5F-2B668234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1" y="0"/>
            <a:ext cx="1066179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1C4278-D313-4A0F-BC2F-9221454C5A22}"/>
              </a:ext>
            </a:extLst>
          </p:cNvPr>
          <p:cNvSpPr/>
          <p:nvPr/>
        </p:nvSpPr>
        <p:spPr>
          <a:xfrm>
            <a:off x="763171" y="65986"/>
            <a:ext cx="5062889" cy="796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A45B92-9239-4A60-BBC5-BCF28307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26" y="-95394"/>
            <a:ext cx="10515600" cy="1325563"/>
          </a:xfrm>
        </p:spPr>
        <p:txBody>
          <a:bodyPr/>
          <a:lstStyle/>
          <a:p>
            <a:r>
              <a:rPr lang="en-US" b="1" dirty="0"/>
              <a:t>Partner of the project</a:t>
            </a:r>
            <a:endParaRPr lang="en-SE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4AC681-9249-49FB-8523-7755AAAC27DC}"/>
              </a:ext>
            </a:extLst>
          </p:cNvPr>
          <p:cNvSpPr/>
          <p:nvPr/>
        </p:nvSpPr>
        <p:spPr>
          <a:xfrm>
            <a:off x="6513921" y="3153809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55F28-DDCD-49AE-A1BF-2A1089C80568}"/>
              </a:ext>
            </a:extLst>
          </p:cNvPr>
          <p:cNvSpPr/>
          <p:nvPr/>
        </p:nvSpPr>
        <p:spPr>
          <a:xfrm>
            <a:off x="10088251" y="93578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B0ECAA-1B93-4544-B514-D0D996CB926D}"/>
              </a:ext>
            </a:extLst>
          </p:cNvPr>
          <p:cNvSpPr/>
          <p:nvPr/>
        </p:nvSpPr>
        <p:spPr>
          <a:xfrm>
            <a:off x="7495879" y="5879726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30EBC74-A29F-4AD3-9C89-8E20E26E64E6}"/>
              </a:ext>
            </a:extLst>
          </p:cNvPr>
          <p:cNvSpPr/>
          <p:nvPr/>
        </p:nvSpPr>
        <p:spPr>
          <a:xfrm rot="1862567">
            <a:off x="3289487" y="563903"/>
            <a:ext cx="2104002" cy="1537999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E76AC-D89B-47B2-B36E-F706543A7D0D}"/>
              </a:ext>
            </a:extLst>
          </p:cNvPr>
          <p:cNvSpPr/>
          <p:nvPr/>
        </p:nvSpPr>
        <p:spPr>
          <a:xfrm>
            <a:off x="3294615" y="1948071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999E1-8FC8-4DFE-9FA6-9DB6FD787B56}"/>
              </a:ext>
            </a:extLst>
          </p:cNvPr>
          <p:cNvSpPr txBox="1"/>
          <p:nvPr/>
        </p:nvSpPr>
        <p:spPr>
          <a:xfrm>
            <a:off x="3611974" y="928946"/>
            <a:ext cx="20550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Donegal Youth Service, Donegal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9731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F8ABE-003E-4E1B-8F5F-2B668234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1" y="0"/>
            <a:ext cx="1066179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1C4278-D313-4A0F-BC2F-9221454C5A22}"/>
              </a:ext>
            </a:extLst>
          </p:cNvPr>
          <p:cNvSpPr/>
          <p:nvPr/>
        </p:nvSpPr>
        <p:spPr>
          <a:xfrm>
            <a:off x="763171" y="65986"/>
            <a:ext cx="5062889" cy="796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A45B92-9239-4A60-BBC5-BCF28307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26" y="-95394"/>
            <a:ext cx="10515600" cy="1325563"/>
          </a:xfrm>
        </p:spPr>
        <p:txBody>
          <a:bodyPr/>
          <a:lstStyle/>
          <a:p>
            <a:r>
              <a:rPr lang="en-US" b="1" dirty="0"/>
              <a:t>Partner of the project</a:t>
            </a:r>
            <a:endParaRPr lang="en-SE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4AC681-9249-49FB-8523-7755AAAC27DC}"/>
              </a:ext>
            </a:extLst>
          </p:cNvPr>
          <p:cNvSpPr/>
          <p:nvPr/>
        </p:nvSpPr>
        <p:spPr>
          <a:xfrm>
            <a:off x="6513921" y="3153809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55F28-DDCD-49AE-A1BF-2A1089C80568}"/>
              </a:ext>
            </a:extLst>
          </p:cNvPr>
          <p:cNvSpPr/>
          <p:nvPr/>
        </p:nvSpPr>
        <p:spPr>
          <a:xfrm>
            <a:off x="10088251" y="93578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B0ECAA-1B93-4544-B514-D0D996CB926D}"/>
              </a:ext>
            </a:extLst>
          </p:cNvPr>
          <p:cNvSpPr/>
          <p:nvPr/>
        </p:nvSpPr>
        <p:spPr>
          <a:xfrm>
            <a:off x="7495879" y="5879726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30EBC74-A29F-4AD3-9C89-8E20E26E64E6}"/>
              </a:ext>
            </a:extLst>
          </p:cNvPr>
          <p:cNvSpPr/>
          <p:nvPr/>
        </p:nvSpPr>
        <p:spPr>
          <a:xfrm rot="13599824">
            <a:off x="6703316" y="1604253"/>
            <a:ext cx="2100206" cy="1613129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E76AC-D89B-47B2-B36E-F706543A7D0D}"/>
              </a:ext>
            </a:extLst>
          </p:cNvPr>
          <p:cNvSpPr/>
          <p:nvPr/>
        </p:nvSpPr>
        <p:spPr>
          <a:xfrm>
            <a:off x="3294615" y="1948071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DD4E1A-5F7C-47A9-ABAD-84F20B2DE141}"/>
              </a:ext>
            </a:extLst>
          </p:cNvPr>
          <p:cNvSpPr/>
          <p:nvPr/>
        </p:nvSpPr>
        <p:spPr>
          <a:xfrm>
            <a:off x="8891046" y="1948071"/>
            <a:ext cx="169682" cy="162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09195-6E75-44C0-B45A-75B866641221}"/>
              </a:ext>
            </a:extLst>
          </p:cNvPr>
          <p:cNvSpPr txBox="1"/>
          <p:nvPr/>
        </p:nvSpPr>
        <p:spPr>
          <a:xfrm>
            <a:off x="6919273" y="2005910"/>
            <a:ext cx="181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Szkola</a:t>
            </a:r>
            <a:r>
              <a:rPr lang="de-DE" sz="1600" dirty="0"/>
              <a:t> </a:t>
            </a:r>
            <a:r>
              <a:rPr lang="de-DE" sz="1600" dirty="0" err="1"/>
              <a:t>Podstawawa</a:t>
            </a:r>
            <a:r>
              <a:rPr lang="de-DE" sz="1600" dirty="0"/>
              <a:t> Nr. 85, Gdansk</a:t>
            </a:r>
            <a:endParaRPr lang="en-SE" sz="1600" dirty="0"/>
          </a:p>
        </p:txBody>
      </p:sp>
    </p:spTree>
    <p:extLst>
      <p:ext uri="{BB962C8B-B14F-4D97-AF65-F5344CB8AC3E}">
        <p14:creationId xmlns:p14="http://schemas.microsoft.com/office/powerpoint/2010/main" val="17993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661</Words>
  <Application>Microsoft Office PowerPoint</Application>
  <PresentationFormat>Breitbild</PresentationFormat>
  <Paragraphs>109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Children in the climate crisis</vt:lpstr>
      <vt:lpstr>Children in the climate crisis</vt:lpstr>
      <vt:lpstr>Consortia project</vt:lpstr>
      <vt:lpstr>Partner of the project</vt:lpstr>
      <vt:lpstr>Partner of the project</vt:lpstr>
      <vt:lpstr>Partner of the project</vt:lpstr>
      <vt:lpstr>Partner of the project</vt:lpstr>
      <vt:lpstr>Partner of the project</vt:lpstr>
      <vt:lpstr>Partner of the project</vt:lpstr>
      <vt:lpstr>Partner of the project</vt:lpstr>
      <vt:lpstr>Partner of the project</vt:lpstr>
      <vt:lpstr>PowerPoint-Präsentation</vt:lpstr>
      <vt:lpstr>Aims of project</vt:lpstr>
      <vt:lpstr>How to reach there?</vt:lpstr>
      <vt:lpstr>Management</vt:lpstr>
      <vt:lpstr>Science and Measurements</vt:lpstr>
      <vt:lpstr>Climate Protection Planning: Visualization, Ecological Footprint</vt:lpstr>
      <vt:lpstr>Anti Fake Kits </vt:lpstr>
      <vt:lpstr>Constructive climate</vt:lpstr>
      <vt:lpstr>Project outcome</vt:lpstr>
      <vt:lpstr>Kick-off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in the climate crisis</dc:title>
  <dc:creator>Leonie Esters</dc:creator>
  <cp:lastModifiedBy>Paul Esters</cp:lastModifiedBy>
  <cp:revision>24</cp:revision>
  <dcterms:created xsi:type="dcterms:W3CDTF">2023-09-20T19:47:09Z</dcterms:created>
  <dcterms:modified xsi:type="dcterms:W3CDTF">2023-09-25T14:20:30Z</dcterms:modified>
</cp:coreProperties>
</file>